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Default Extension="mp4" ContentType="video/unknown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89" r:id="rId2"/>
    <p:sldId id="376" r:id="rId3"/>
    <p:sldId id="385" r:id="rId4"/>
    <p:sldId id="387" r:id="rId5"/>
    <p:sldId id="382" r:id="rId6"/>
    <p:sldId id="386" r:id="rId7"/>
    <p:sldId id="388" r:id="rId8"/>
    <p:sldId id="390" r:id="rId9"/>
    <p:sldId id="391" r:id="rId10"/>
    <p:sldId id="394" r:id="rId11"/>
    <p:sldId id="392" r:id="rId12"/>
    <p:sldId id="395" r:id="rId13"/>
    <p:sldId id="400" r:id="rId14"/>
    <p:sldId id="396" r:id="rId15"/>
    <p:sldId id="397" r:id="rId16"/>
    <p:sldId id="398" r:id="rId17"/>
  </p:sldIdLst>
  <p:sldSz cx="10799763" cy="7561263"/>
  <p:notesSz cx="7099300" cy="10234613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5pPr>
    <a:lvl6pPr marL="22860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6pPr>
    <a:lvl7pPr marL="27432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7pPr>
    <a:lvl8pPr marL="32004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8pPr>
    <a:lvl9pPr marL="36576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chemeClr val="tx1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2E6D9F"/>
    <a:srgbClr val="0066FF"/>
    <a:srgbClr val="E8C380"/>
    <a:srgbClr val="99CCFF"/>
    <a:srgbClr val="E3B462"/>
    <a:srgbClr val="C0C0C0"/>
    <a:srgbClr val="B2B2B2"/>
    <a:srgbClr val="FF33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9634" autoAdjust="0"/>
    <p:restoredTop sz="94660"/>
  </p:normalViewPr>
  <p:slideViewPr>
    <p:cSldViewPr>
      <p:cViewPr>
        <p:scale>
          <a:sx n="66" d="100"/>
          <a:sy n="66" d="100"/>
        </p:scale>
        <p:origin x="-1170" y="-126"/>
      </p:cViewPr>
      <p:guideLst>
        <p:guide orient="horz" pos="703"/>
        <p:guide pos="2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-2504" y="-120"/>
      </p:cViewPr>
      <p:guideLst>
        <p:guide orient="horz" pos="3223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6D9258D6-7E23-5843-803A-05FA8604108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="" xmlns:p14="http://schemas.microsoft.com/office/powerpoint/2010/main" val="37422996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09625" y="768350"/>
            <a:ext cx="548005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C9769199-FE31-AE48-8843-897A7F470C3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="" xmlns:p14="http://schemas.microsoft.com/office/powerpoint/2010/main" val="859675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10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7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8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9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09664" y="2349500"/>
            <a:ext cx="9180440" cy="1620838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19323" y="4284666"/>
            <a:ext cx="7561117" cy="1931987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38AA10-4076-D045-A51B-AFC6EEF7F26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EA7F6A-1141-A044-B671-C54DC34D443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830471" y="368300"/>
            <a:ext cx="2428985" cy="650875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40309" y="368300"/>
            <a:ext cx="7136244" cy="650875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361CF6-176C-DD48-A3B5-BF39A8DB6B3C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EDE83-C325-7541-8D4D-D3B63C7CD6F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52952" y="4859341"/>
            <a:ext cx="918044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52952" y="3205166"/>
            <a:ext cx="9180440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586E4-2D4C-8043-940A-8B4B1994466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40309" y="1557338"/>
            <a:ext cx="4782614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76841" y="1557338"/>
            <a:ext cx="4782615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98A3B-21AC-F64D-953D-981E5A02A0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11" y="303216"/>
            <a:ext cx="9719145" cy="1260475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0309" y="1692275"/>
            <a:ext cx="4771392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0309" y="2397125"/>
            <a:ext cx="4771392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486459" y="1692275"/>
            <a:ext cx="4772996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486459" y="2397125"/>
            <a:ext cx="4772996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3F1C0-906D-D542-8D2C-85496A975C4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BEF2DB-8E4F-924D-964A-824AADDCAB3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A42315-95DC-9444-BDD3-FDE7ED47025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09" y="301628"/>
            <a:ext cx="3552891" cy="1281113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23067" y="301625"/>
            <a:ext cx="6036388" cy="64531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40309" y="1582740"/>
            <a:ext cx="3552891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4779EA-A1CC-A844-90F9-5EC0666FFA9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16345" y="5292728"/>
            <a:ext cx="6480499" cy="625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116345" y="676275"/>
            <a:ext cx="6480499" cy="45354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116345" y="5918203"/>
            <a:ext cx="6480499" cy="8874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6DB86B-0B44-8C41-8729-E5B75DA1F28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 stripes high res small"/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-36513"/>
            <a:ext cx="10801367" cy="1152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bottom stripes high res small"/>
          <p:cNvPicPr>
            <a:picLocks noChangeAspect="1" noChangeArrowheads="1"/>
          </p:cNvPicPr>
          <p:nvPr userDrawn="1"/>
        </p:nvPicPr>
        <p:blipFill>
          <a:blip r:embed="rId1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6445253"/>
            <a:ext cx="10801367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316302" y="368300"/>
            <a:ext cx="7910634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b" anchorCtr="1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0311" y="1557338"/>
            <a:ext cx="9719145" cy="531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972014" y="7273925"/>
            <a:ext cx="1871040" cy="31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7308853"/>
            <a:ext cx="379980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36000" numCol="1" anchor="b" anchorCtr="0" compatLnSpc="1">
            <a:prstTxWarp prst="textNoShape">
              <a:avLst/>
            </a:prstTxWarp>
          </a:bodyPr>
          <a:lstStyle>
            <a:lvl1pPr>
              <a:defRPr sz="7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fld id="{BACC94B4-911B-DD49-BED3-E19E14D24CA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pic>
        <p:nvPicPr>
          <p:cNvPr id="1032" name="Picture 8" descr="Hydronix_307_logo_small"/>
          <p:cNvPicPr>
            <a:picLocks noChangeAspect="1" noChangeArrowheads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9361612" y="446091"/>
            <a:ext cx="1128716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hdr="0" dt="0"/>
  <p:txStyles>
    <p:titleStyle>
      <a:lvl1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2pPr>
      <a:lvl3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3pPr>
      <a:lvl4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4pPr>
      <a:lvl5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6pPr>
      <a:lvl7pPr marL="9144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7pPr>
      <a:lvl8pPr marL="13716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8pPr>
      <a:lvl9pPr marL="18288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9pPr>
    </p:titleStyle>
    <p:bodyStyle>
      <a:lvl1pPr marL="390525" indent="-390525" algn="l" defTabSz="1042988" rtl="0" eaLnBrk="0" fontAlgn="base" hangingPunct="0">
        <a:spcBef>
          <a:spcPct val="50000"/>
        </a:spcBef>
        <a:spcAft>
          <a:spcPct val="50000"/>
        </a:spcAft>
        <a:buClr>
          <a:srgbClr val="2E6D9F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847725" indent="-325438" algn="l" defTabSz="1042988" rtl="0" eaLnBrk="0" fontAlgn="base" hangingPunct="0">
        <a:spcBef>
          <a:spcPct val="20000"/>
        </a:spcBef>
        <a:spcAft>
          <a:spcPct val="20000"/>
        </a:spcAft>
        <a:buClr>
          <a:srgbClr val="2E6D9F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303338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825625" indent="-261938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2346325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5pPr>
      <a:lvl6pPr marL="28035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6pPr>
      <a:lvl7pPr marL="32607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7pPr>
      <a:lvl8pPr marL="37179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8pPr>
      <a:lvl9pPr marL="41751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NULL" TargetMode="Externa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microsoft.com/office/2007/relationships/media" Target="../media/media4.mp4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NULL" TargetMode="External"/><Relationship Id="rId1" Type="http://schemas.openxmlformats.org/officeDocument/2006/relationships/tags" Target="../tags/tag12.xml"/><Relationship Id="rId6" Type="http://schemas.openxmlformats.org/officeDocument/2006/relationships/image" Target="../media/image9.png"/><Relationship Id="rId5" Type="http://schemas.microsoft.com/office/2007/relationships/media" Target="../media/media5.mp4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NULL" TargetMode="External"/><Relationship Id="rId1" Type="http://schemas.openxmlformats.org/officeDocument/2006/relationships/tags" Target="../tags/tag7.xml"/><Relationship Id="rId6" Type="http://schemas.openxmlformats.org/officeDocument/2006/relationships/image" Target="../media/image9.png"/><Relationship Id="rId5" Type="http://schemas.microsoft.com/office/2007/relationships/media" Target="../media/media1.mp4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NULL" TargetMode="External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microsoft.com/office/2007/relationships/media" Target="../media/media2.mp4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NULL" TargetMode="External"/><Relationship Id="rId1" Type="http://schemas.openxmlformats.org/officeDocument/2006/relationships/tags" Target="../tags/tag9.xml"/><Relationship Id="rId6" Type="http://schemas.openxmlformats.org/officeDocument/2006/relationships/image" Target="../media/image9.png"/><Relationship Id="rId5" Type="http://schemas.microsoft.com/office/2007/relationships/media" Target="../media/media3.mp4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9747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solidFill>
                  <a:srgbClr val="2E6D9F"/>
                </a:solidFill>
              </a:rPr>
              <a:t>Полностью автоматическая система управления подачей воды</a:t>
            </a:r>
            <a:endParaRPr lang="de-DE" sz="20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Hydro-Control VI transparent with small shadow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1980431"/>
            <a:ext cx="4840031" cy="4248472"/>
          </a:xfrm>
          <a:prstGeom prst="rect">
            <a:avLst/>
          </a:prstGeom>
        </p:spPr>
      </p:pic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5615905" y="1980431"/>
            <a:ext cx="4680520" cy="5014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Цветной сенсорный ЖК-дисплей диагональю </a:t>
            </a:r>
            <a:r>
              <a:rPr lang="en-GB" sz="1400" dirty="0" smtClean="0"/>
              <a:t>21,3</a:t>
            </a:r>
            <a:r>
              <a:rPr lang="ru-RU" sz="1400" dirty="0" smtClean="0"/>
              <a:t> см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Многозадачная система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 dirty="0" smtClean="0"/>
              <a:t>USB-</a:t>
            </a:r>
            <a:r>
              <a:rPr lang="ru-RU" sz="1400" dirty="0" smtClean="0"/>
              <a:t>интерфейс</a:t>
            </a:r>
            <a:r>
              <a:rPr lang="en-GB" sz="1400" dirty="0" smtClean="0"/>
              <a:t> </a:t>
            </a:r>
            <a:r>
              <a:rPr lang="ru-RU" sz="1400" dirty="0" smtClean="0"/>
              <a:t>для обмена данными</a:t>
            </a:r>
            <a:endParaRPr lang="en-GB" sz="1400" dirty="0">
              <a:ea typeface="標楷體" pitchFamily="65" charset="-120"/>
              <a:cs typeface="標楷體" pitchFamily="65" charset="-120"/>
            </a:endParaRP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 dirty="0"/>
              <a:t>3 </a:t>
            </a:r>
            <a:r>
              <a:rPr lang="ru-RU" sz="1400" dirty="0" smtClean="0"/>
              <a:t>режима </a:t>
            </a:r>
            <a:r>
              <a:rPr lang="en-GB" sz="1400" dirty="0" smtClean="0"/>
              <a:t>– </a:t>
            </a:r>
            <a:r>
              <a:rPr lang="ru-RU" sz="1400" dirty="0" smtClean="0"/>
              <a:t>Заданный (</a:t>
            </a:r>
            <a:r>
              <a:rPr lang="en-GB" sz="1400" dirty="0" smtClean="0"/>
              <a:t>PRESET</a:t>
            </a:r>
            <a:r>
              <a:rPr lang="ru-RU" sz="1400" dirty="0" smtClean="0"/>
              <a:t>)</a:t>
            </a:r>
            <a:r>
              <a:rPr lang="en-GB" sz="1400" dirty="0" smtClean="0"/>
              <a:t>/</a:t>
            </a:r>
            <a:r>
              <a:rPr lang="ru-RU" sz="1400" dirty="0" smtClean="0"/>
              <a:t> Расчетный (</a:t>
            </a:r>
            <a:r>
              <a:rPr lang="en-GB" sz="1400" dirty="0" smtClean="0"/>
              <a:t>CALCULATION</a:t>
            </a:r>
            <a:r>
              <a:rPr lang="ru-RU" sz="1400" dirty="0" smtClean="0"/>
              <a:t>)</a:t>
            </a:r>
            <a:r>
              <a:rPr lang="en-GB" sz="1400" dirty="0" smtClean="0"/>
              <a:t>/</a:t>
            </a:r>
            <a:r>
              <a:rPr lang="ru-RU" sz="1400" dirty="0" smtClean="0"/>
              <a:t> Автоматический(</a:t>
            </a:r>
            <a:r>
              <a:rPr lang="en-US" sz="1400" dirty="0" smtClean="0"/>
              <a:t>AUTO)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Возможность управления весами для воды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Простая установка, удобный обмен данными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Управление двумя клапанами подачи воды </a:t>
            </a:r>
            <a:r>
              <a:rPr lang="en-GB" sz="1400" dirty="0" smtClean="0"/>
              <a:t>(</a:t>
            </a:r>
            <a:r>
              <a:rPr lang="ru-RU" sz="1400" smtClean="0"/>
              <a:t>с фильтрами грубой и тонкой очистки</a:t>
            </a:r>
            <a:r>
              <a:rPr lang="en-GB" sz="1400" smtClean="0"/>
              <a:t>)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Графическое представление последних 1000 замесов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Специальные режимы для работы с присадками</a:t>
            </a:r>
            <a:endParaRPr lang="en-GB" sz="1400" dirty="0"/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ru-RU" sz="1400" dirty="0" smtClean="0"/>
              <a:t>Постепенное добавление воды, управляемое новым </a:t>
            </a:r>
            <a:r>
              <a:rPr lang="ru-RU" sz="1400" dirty="0" err="1" smtClean="0"/>
              <a:t>ПИД-алгоритмом</a:t>
            </a:r>
            <a:endParaRPr lang="en-GB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41641355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 smtClean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799" y="1836415"/>
            <a:ext cx="1008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В этом режиме система </a:t>
            </a:r>
            <a:r>
              <a:rPr lang="de-DE" sz="1400" dirty="0" smtClean="0"/>
              <a:t>Hydro-</a:t>
            </a:r>
            <a:r>
              <a:rPr lang="de-DE" sz="1400" dirty="0" err="1" smtClean="0"/>
              <a:t>Control</a:t>
            </a:r>
            <a:r>
              <a:rPr lang="de-DE" sz="1400" dirty="0" smtClean="0"/>
              <a:t> VI</a:t>
            </a:r>
            <a:r>
              <a:rPr lang="ru-RU" sz="1400" dirty="0" smtClean="0"/>
              <a:t> на основании данных, полученных за короткий промежуток сухого смешивания, начинает добавлять воду постепенно, пока не будет достигнуто целевое значение влажности</a:t>
            </a:r>
            <a:r>
              <a:rPr lang="de-DE" sz="1400" dirty="0" smtClean="0"/>
              <a:t>.</a:t>
            </a:r>
            <a:endParaRPr lang="de-DE" sz="1400" dirty="0"/>
          </a:p>
        </p:txBody>
      </p:sp>
      <p:pic>
        <p:nvPicPr>
          <p:cNvPr id="5" name="Bild 4" descr="04 - Auto mod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99" y="2412478"/>
            <a:ext cx="9072537" cy="4420115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53848" y="6516935"/>
            <a:ext cx="8402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Для автоматического режима не требуется калибровка, как для расчетного режима, поскольку вода добавляется постепенно до достижения целевого значения.</a:t>
            </a:r>
            <a:endParaRPr lang="de-DE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184907" y="2709061"/>
            <a:ext cx="857256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800" b="1" dirty="0" smtClean="0"/>
              <a:t>Влажность</a:t>
            </a:r>
            <a:endParaRPr lang="ru-RU" sz="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542229" y="2566185"/>
            <a:ext cx="642942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Загрузка смесителя</a:t>
            </a:r>
          </a:p>
          <a:p>
            <a:endParaRPr lang="ru-RU" sz="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328047" y="2566185"/>
            <a:ext cx="642942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</a:t>
            </a:r>
          </a:p>
          <a:p>
            <a:endParaRPr lang="ru-RU" sz="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399617" y="2566185"/>
            <a:ext cx="178595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Добавление воды для приготовления бетонной смеси</a:t>
            </a:r>
          </a:p>
          <a:p>
            <a:endParaRPr lang="ru-RU" sz="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828509" y="2423309"/>
            <a:ext cx="1143008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мокрого смешивания</a:t>
            </a:r>
          </a:p>
          <a:p>
            <a:endParaRPr lang="ru-RU" sz="800" b="1" dirty="0" smtClean="0"/>
          </a:p>
          <a:p>
            <a:endParaRPr lang="ru-RU" sz="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28707" y="2566185"/>
            <a:ext cx="1000132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Разгрузка смесителя</a:t>
            </a:r>
          </a:p>
          <a:p>
            <a:endParaRPr lang="ru-RU" sz="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899551" y="3209127"/>
            <a:ext cx="85725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800" b="1" dirty="0" smtClean="0"/>
              <a:t>Целевое значение</a:t>
            </a:r>
            <a:endParaRPr lang="ru-RU" sz="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99617" y="4923639"/>
            <a:ext cx="1785950" cy="7386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sz="800" b="1" dirty="0" smtClean="0">
                <a:solidFill>
                  <a:srgbClr val="FF0000"/>
                </a:solidFill>
              </a:rPr>
              <a:t>Контроль текущего значения влажности и добавление воды для достижения целевого значения</a:t>
            </a:r>
          </a:p>
          <a:p>
            <a:endParaRPr lang="ru-RU" sz="800" b="1" dirty="0" smtClean="0">
              <a:solidFill>
                <a:srgbClr val="FF0000"/>
              </a:solidFill>
            </a:endParaRPr>
          </a:p>
          <a:p>
            <a:endParaRPr lang="ru-RU" sz="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757467" y="6638151"/>
            <a:ext cx="857256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800" b="1" dirty="0" smtClean="0"/>
              <a:t>Время</a:t>
            </a:r>
            <a:endParaRPr lang="ru-RU" sz="8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0480779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 smtClean="0">
              <a:solidFill>
                <a:srgbClr val="2E6D9F"/>
              </a:solidFill>
            </a:endParaRPr>
          </a:p>
        </p:txBody>
      </p:sp>
      <p:pic>
        <p:nvPicPr>
          <p:cNvPr id="3" name="04 Auto Mode 2x Englis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25" y="1692399"/>
            <a:ext cx="10799763" cy="46466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20928989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 smtClean="0">
              <a:solidFill>
                <a:srgbClr val="2E6D9F"/>
              </a:solidFill>
            </a:endParaRPr>
          </a:p>
        </p:txBody>
      </p:sp>
      <p:pic>
        <p:nvPicPr>
          <p:cNvPr id="4" name="05 Auto Mode Faster Russia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400" y="1620000"/>
            <a:ext cx="6763931" cy="552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2858301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800" y="1620391"/>
            <a:ext cx="60204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Оптимизация автоматического режима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447065" y="2124447"/>
            <a:ext cx="101373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В автоматическом режиме используется три параметра: </a:t>
            </a:r>
            <a:r>
              <a:rPr lang="ru-RU" sz="1400" dirty="0" smtClean="0">
                <a:solidFill>
                  <a:srgbClr val="FF0000"/>
                </a:solidFill>
              </a:rPr>
              <a:t>пропорциональный коэффициент, интегральный коэффициент и дифференциальный коэффициент</a:t>
            </a:r>
            <a:r>
              <a:rPr lang="de-DE" sz="1400" dirty="0" smtClean="0">
                <a:solidFill>
                  <a:srgbClr val="FF0000"/>
                </a:solidFill>
              </a:rPr>
              <a:t> </a:t>
            </a:r>
            <a:r>
              <a:rPr lang="de-DE" sz="1400" dirty="0" smtClean="0"/>
              <a:t>(</a:t>
            </a:r>
            <a:r>
              <a:rPr lang="ru-RU" sz="1400" dirty="0" err="1" smtClean="0"/>
              <a:t>ПИД-контроллер</a:t>
            </a:r>
            <a:r>
              <a:rPr lang="de-DE" sz="1400" dirty="0" smtClean="0"/>
              <a:t>).</a:t>
            </a:r>
          </a:p>
          <a:p>
            <a:r>
              <a:rPr lang="ru-RU" sz="1400" dirty="0" smtClean="0"/>
              <a:t>Для большинства смесителей требуется только изменение пропорционального коэффициента.</a:t>
            </a:r>
            <a:endParaRPr lang="de-DE" sz="1400" dirty="0"/>
          </a:p>
        </p:txBody>
      </p:sp>
      <p:grpSp>
        <p:nvGrpSpPr>
          <p:cNvPr id="14" name="Gruppierung 13"/>
          <p:cNvGrpSpPr/>
          <p:nvPr/>
        </p:nvGrpSpPr>
        <p:grpSpPr>
          <a:xfrm>
            <a:off x="431800" y="2844527"/>
            <a:ext cx="4392488" cy="2325333"/>
            <a:chOff x="431800" y="2844527"/>
            <a:chExt cx="4392488" cy="2325333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1800" y="2844527"/>
              <a:ext cx="4392488" cy="2227004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1756543" y="4923639"/>
              <a:ext cx="22220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000" dirty="0" smtClean="0"/>
                <a:t>Пропорциональный коэффициент</a:t>
              </a:r>
              <a:endParaRPr lang="de-DE" sz="1000" dirty="0"/>
            </a:p>
          </p:txBody>
        </p:sp>
      </p:grpSp>
      <p:sp>
        <p:nvSpPr>
          <p:cNvPr id="11" name="Textfeld 10"/>
          <p:cNvSpPr txBox="1"/>
          <p:nvPr/>
        </p:nvSpPr>
        <p:spPr>
          <a:xfrm>
            <a:off x="5255865" y="3924647"/>
            <a:ext cx="51125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rgbClr val="FF0000"/>
                </a:solidFill>
              </a:rPr>
              <a:t>Пропорциональный коэффициент </a:t>
            </a:r>
            <a:r>
              <a:rPr lang="ru-RU" sz="1400" dirty="0" smtClean="0"/>
              <a:t>– стандартный параметр для оптимизации скорости работы системы</a:t>
            </a:r>
            <a:r>
              <a:rPr lang="de-DE" sz="1400" dirty="0" smtClean="0"/>
              <a:t>. </a:t>
            </a:r>
            <a:r>
              <a:rPr lang="ru-RU" sz="1400" dirty="0" smtClean="0"/>
              <a:t>Чем он выше, тем быстрее система добавляет воду</a:t>
            </a:r>
            <a:r>
              <a:rPr lang="de-DE" sz="1400" dirty="0" smtClean="0"/>
              <a:t>.</a:t>
            </a:r>
            <a:endParaRPr lang="de-DE" sz="1400" dirty="0"/>
          </a:p>
          <a:p>
            <a:r>
              <a:rPr lang="ru-RU" sz="1400" dirty="0" smtClean="0"/>
              <a:t>Этот параметр можно изменить в любой момент, и изменения начнут действовать </a:t>
            </a:r>
            <a:r>
              <a:rPr lang="ru-RU" sz="1400" dirty="0" smtClean="0"/>
              <a:t>незамедлительно</a:t>
            </a:r>
            <a:r>
              <a:rPr lang="de-DE" sz="1400" dirty="0" smtClean="0"/>
              <a:t>.</a:t>
            </a:r>
            <a:endParaRPr lang="de-DE" sz="1400" dirty="0"/>
          </a:p>
          <a:p>
            <a:r>
              <a:rPr lang="ru-RU" sz="1400" dirty="0" smtClean="0"/>
              <a:t>Как видно на рисунке, если задано слишком высокое значение пропорционального коэффициента, уровень содержания влаги превысит целевое значение</a:t>
            </a:r>
            <a:r>
              <a:rPr lang="de-DE" sz="1400" dirty="0" smtClean="0"/>
              <a:t>. </a:t>
            </a:r>
            <a:r>
              <a:rPr lang="ru-RU" sz="1400" dirty="0" smtClean="0"/>
              <a:t>Если задано слишком низкое значение пропорционального коэффициента, добавление воды происходит слишком медленно, и для достижения целевого значения влажности потребуется слишком много времени.  </a:t>
            </a:r>
            <a:endParaRPr lang="de-DE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27783" y="2923375"/>
            <a:ext cx="571504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Влажность</a:t>
            </a:r>
            <a:endParaRPr lang="ru-RU" sz="700" dirty="0"/>
          </a:p>
        </p:txBody>
      </p:sp>
      <p:sp>
        <p:nvSpPr>
          <p:cNvPr id="12" name="TextBox 11"/>
          <p:cNvSpPr txBox="1"/>
          <p:nvPr/>
        </p:nvSpPr>
        <p:spPr>
          <a:xfrm>
            <a:off x="327783" y="3209127"/>
            <a:ext cx="571504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Целевое значение</a:t>
            </a:r>
            <a:endParaRPr lang="ru-RU" sz="700" dirty="0"/>
          </a:p>
        </p:txBody>
      </p:sp>
      <p:sp>
        <p:nvSpPr>
          <p:cNvPr id="13" name="TextBox 12"/>
          <p:cNvSpPr txBox="1"/>
          <p:nvPr/>
        </p:nvSpPr>
        <p:spPr>
          <a:xfrm>
            <a:off x="4256873" y="2994813"/>
            <a:ext cx="857256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Слишком высокая</a:t>
            </a:r>
            <a:endParaRPr lang="ru-RU" sz="700" dirty="0"/>
          </a:p>
        </p:txBody>
      </p:sp>
      <p:sp>
        <p:nvSpPr>
          <p:cNvPr id="15" name="TextBox 14"/>
          <p:cNvSpPr txBox="1"/>
          <p:nvPr/>
        </p:nvSpPr>
        <p:spPr>
          <a:xfrm>
            <a:off x="4256873" y="3494879"/>
            <a:ext cx="857256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Слишком низкая</a:t>
            </a:r>
            <a:endParaRPr lang="ru-RU" sz="700" dirty="0"/>
          </a:p>
        </p:txBody>
      </p:sp>
      <p:sp>
        <p:nvSpPr>
          <p:cNvPr id="16" name="TextBox 15"/>
          <p:cNvSpPr txBox="1"/>
          <p:nvPr/>
        </p:nvSpPr>
        <p:spPr>
          <a:xfrm>
            <a:off x="4256873" y="3280565"/>
            <a:ext cx="857256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Требуемая</a:t>
            </a:r>
            <a:endParaRPr lang="ru-RU" sz="700" dirty="0"/>
          </a:p>
        </p:txBody>
      </p:sp>
      <p:sp>
        <p:nvSpPr>
          <p:cNvPr id="17" name="TextBox 16"/>
          <p:cNvSpPr txBox="1"/>
          <p:nvPr/>
        </p:nvSpPr>
        <p:spPr>
          <a:xfrm>
            <a:off x="4113997" y="4852201"/>
            <a:ext cx="857256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Время</a:t>
            </a:r>
          </a:p>
          <a:p>
            <a:endParaRPr lang="ru-RU" sz="7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858301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grpSp>
        <p:nvGrpSpPr>
          <p:cNvPr id="3" name="Gruppierung 2"/>
          <p:cNvGrpSpPr/>
          <p:nvPr/>
        </p:nvGrpSpPr>
        <p:grpSpPr>
          <a:xfrm>
            <a:off x="503337" y="1908423"/>
            <a:ext cx="4546600" cy="2334453"/>
            <a:chOff x="503337" y="1908423"/>
            <a:chExt cx="4546600" cy="2334453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337" y="1908423"/>
              <a:ext cx="4546600" cy="2273300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2231529" y="3996655"/>
              <a:ext cx="19014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000" dirty="0" smtClean="0"/>
                <a:t>Интегральный коэффициент</a:t>
              </a:r>
              <a:endParaRPr lang="de-DE" sz="1000" dirty="0"/>
            </a:p>
          </p:txBody>
        </p:sp>
      </p:grpSp>
      <p:sp>
        <p:nvSpPr>
          <p:cNvPr id="7" name="Textfeld 6"/>
          <p:cNvSpPr txBox="1"/>
          <p:nvPr/>
        </p:nvSpPr>
        <p:spPr>
          <a:xfrm>
            <a:off x="5255865" y="3636615"/>
            <a:ext cx="51125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Увеличение интегрального коэффициента увеличивает расход воды в зависимости от истекшего времени. Он может использоваться для коррекции процесса добавления воды в случаях, </a:t>
            </a:r>
            <a:r>
              <a:rPr lang="ru-RU" sz="1400" dirty="0" smtClean="0"/>
              <a:t>когда после  первоначального добавления </a:t>
            </a:r>
            <a:r>
              <a:rPr lang="ru-RU" sz="1400" dirty="0" smtClean="0"/>
              <a:t>воды </a:t>
            </a:r>
            <a:r>
              <a:rPr lang="ru-RU" sz="1400" dirty="0" smtClean="0"/>
              <a:t>содержание влаги снижается. </a:t>
            </a:r>
            <a:endParaRPr lang="de-DE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399221" y="1994681"/>
            <a:ext cx="642942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Влажность</a:t>
            </a:r>
          </a:p>
          <a:p>
            <a:endParaRPr lang="ru-RU" sz="700" dirty="0"/>
          </a:p>
        </p:txBody>
      </p:sp>
      <p:sp>
        <p:nvSpPr>
          <p:cNvPr id="10" name="TextBox 9"/>
          <p:cNvSpPr txBox="1"/>
          <p:nvPr/>
        </p:nvSpPr>
        <p:spPr>
          <a:xfrm>
            <a:off x="542097" y="2280433"/>
            <a:ext cx="428628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Целевое значение</a:t>
            </a:r>
            <a:endParaRPr lang="ru-RU" sz="700" dirty="0"/>
          </a:p>
        </p:txBody>
      </p:sp>
      <p:sp>
        <p:nvSpPr>
          <p:cNvPr id="11" name="TextBox 10"/>
          <p:cNvSpPr txBox="1"/>
          <p:nvPr/>
        </p:nvSpPr>
        <p:spPr>
          <a:xfrm>
            <a:off x="4185435" y="3994945"/>
            <a:ext cx="642942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Время</a:t>
            </a:r>
          </a:p>
          <a:p>
            <a:endParaRPr lang="ru-RU" sz="700" dirty="0"/>
          </a:p>
        </p:txBody>
      </p:sp>
      <p:sp>
        <p:nvSpPr>
          <p:cNvPr id="12" name="TextBox 11"/>
          <p:cNvSpPr txBox="1"/>
          <p:nvPr/>
        </p:nvSpPr>
        <p:spPr>
          <a:xfrm>
            <a:off x="4471187" y="2066119"/>
            <a:ext cx="1000132" cy="1077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Слишком высокая</a:t>
            </a:r>
            <a:endParaRPr lang="ru-RU" sz="700" dirty="0"/>
          </a:p>
        </p:txBody>
      </p:sp>
      <p:sp>
        <p:nvSpPr>
          <p:cNvPr id="13" name="TextBox 12"/>
          <p:cNvSpPr txBox="1"/>
          <p:nvPr/>
        </p:nvSpPr>
        <p:spPr>
          <a:xfrm>
            <a:off x="4471187" y="2280433"/>
            <a:ext cx="1000132" cy="14407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36000" rtlCol="0">
            <a:spAutoFit/>
          </a:bodyPr>
          <a:lstStyle/>
          <a:p>
            <a:r>
              <a:rPr lang="ru-RU" sz="700" dirty="0" smtClean="0"/>
              <a:t>Требуемая</a:t>
            </a:r>
            <a:endParaRPr lang="ru-RU" sz="700" dirty="0"/>
          </a:p>
        </p:txBody>
      </p:sp>
      <p:sp>
        <p:nvSpPr>
          <p:cNvPr id="14" name="TextBox 13"/>
          <p:cNvSpPr txBox="1"/>
          <p:nvPr/>
        </p:nvSpPr>
        <p:spPr>
          <a:xfrm>
            <a:off x="4471187" y="2494747"/>
            <a:ext cx="1000132" cy="32316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dirty="0" smtClean="0"/>
              <a:t>Слишком низкая</a:t>
            </a:r>
          </a:p>
          <a:p>
            <a:r>
              <a:rPr lang="ru-RU" sz="700" dirty="0" smtClean="0"/>
              <a:t>Без коэффициента</a:t>
            </a:r>
          </a:p>
          <a:p>
            <a:endParaRPr lang="ru-RU" sz="7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858301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8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Автоматический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grpSp>
        <p:nvGrpSpPr>
          <p:cNvPr id="3" name="Gruppierung 2"/>
          <p:cNvGrpSpPr/>
          <p:nvPr/>
        </p:nvGrpSpPr>
        <p:grpSpPr>
          <a:xfrm>
            <a:off x="461447" y="1764407"/>
            <a:ext cx="4546600" cy="2334453"/>
            <a:chOff x="461447" y="1764407"/>
            <a:chExt cx="4546600" cy="2334453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1447" y="1764407"/>
              <a:ext cx="4546600" cy="2273300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2015505" y="3852639"/>
              <a:ext cx="13179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/>
                <a:t>The Derivative Gain</a:t>
              </a:r>
            </a:p>
          </p:txBody>
        </p:sp>
      </p:grpSp>
      <p:sp>
        <p:nvSpPr>
          <p:cNvPr id="7" name="Textfeld 6"/>
          <p:cNvSpPr txBox="1"/>
          <p:nvPr/>
        </p:nvSpPr>
        <p:spPr>
          <a:xfrm>
            <a:off x="5255865" y="4140671"/>
            <a:ext cx="511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Изменение дифференциального коэффициента требуется только в том случае, если добавление воды приводит к превышению целевого значения влажности.</a:t>
            </a:r>
            <a:endParaRPr lang="de-DE" sz="1400" dirty="0"/>
          </a:p>
          <a:p>
            <a:endParaRPr lang="de-DE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327783" y="1851805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Влажность</a:t>
            </a:r>
            <a:endParaRPr lang="ru-RU" sz="800" dirty="0"/>
          </a:p>
        </p:txBody>
      </p:sp>
      <p:sp>
        <p:nvSpPr>
          <p:cNvPr id="10" name="TextBox 9"/>
          <p:cNvSpPr txBox="1"/>
          <p:nvPr/>
        </p:nvSpPr>
        <p:spPr>
          <a:xfrm>
            <a:off x="256345" y="2137557"/>
            <a:ext cx="642942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Целевое значение</a:t>
            </a:r>
            <a:endParaRPr lang="ru-RU" sz="800" dirty="0"/>
          </a:p>
        </p:txBody>
      </p:sp>
      <p:sp>
        <p:nvSpPr>
          <p:cNvPr id="11" name="TextBox 10"/>
          <p:cNvSpPr txBox="1"/>
          <p:nvPr/>
        </p:nvSpPr>
        <p:spPr>
          <a:xfrm>
            <a:off x="4471187" y="1923243"/>
            <a:ext cx="1071570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Слишком высокая</a:t>
            </a:r>
            <a:endParaRPr lang="ru-RU" sz="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71187" y="2137557"/>
            <a:ext cx="1071570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Требуемая</a:t>
            </a:r>
          </a:p>
          <a:p>
            <a:endParaRPr lang="ru-RU" sz="800" dirty="0"/>
          </a:p>
        </p:txBody>
      </p:sp>
      <p:sp>
        <p:nvSpPr>
          <p:cNvPr id="13" name="TextBox 12"/>
          <p:cNvSpPr txBox="1"/>
          <p:nvPr/>
        </p:nvSpPr>
        <p:spPr>
          <a:xfrm>
            <a:off x="4471187" y="2423309"/>
            <a:ext cx="1071570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Слишком низкая</a:t>
            </a:r>
            <a:endParaRPr lang="ru-RU" sz="800" dirty="0"/>
          </a:p>
        </p:txBody>
      </p:sp>
      <p:sp>
        <p:nvSpPr>
          <p:cNvPr id="14" name="TextBox 13"/>
          <p:cNvSpPr txBox="1"/>
          <p:nvPr/>
        </p:nvSpPr>
        <p:spPr>
          <a:xfrm>
            <a:off x="1827981" y="3923507"/>
            <a:ext cx="150019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Дифференциальный коэффициент</a:t>
            </a:r>
            <a:endParaRPr lang="ru-RU" sz="800" dirty="0"/>
          </a:p>
        </p:txBody>
      </p:sp>
      <p:sp>
        <p:nvSpPr>
          <p:cNvPr id="15" name="TextBox 14"/>
          <p:cNvSpPr txBox="1"/>
          <p:nvPr/>
        </p:nvSpPr>
        <p:spPr>
          <a:xfrm>
            <a:off x="4042559" y="3852069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dirty="0" smtClean="0"/>
              <a:t>Время</a:t>
            </a:r>
            <a:endParaRPr lang="ru-RU" sz="8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858301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6860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Функция автоматического слежения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83" y="1620390"/>
            <a:ext cx="9596309" cy="3477857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19361" y="5580831"/>
            <a:ext cx="9361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Функция автоматического слежения позволяет автоматически оптимизировать время смешивания. </a:t>
            </a:r>
            <a:endParaRPr lang="de-DE" sz="1200" dirty="0"/>
          </a:p>
          <a:p>
            <a:r>
              <a:rPr lang="ru-RU" sz="1200" dirty="0" smtClean="0"/>
              <a:t>Система постоянно контролирует, чтобы изменение сигнала оставалось в пределах выбранного частотного диапазона</a:t>
            </a:r>
            <a:r>
              <a:rPr lang="de-DE" sz="1200" dirty="0" smtClean="0"/>
              <a:t>. </a:t>
            </a:r>
            <a:r>
              <a:rPr lang="ru-RU" sz="1200" dirty="0" smtClean="0"/>
              <a:t>Если значение сигнала выйдет за пределы диапазона, заданного в настройках, система автоматически увеличит время смешивания для обеспечения </a:t>
            </a:r>
            <a:r>
              <a:rPr lang="ru-RU" sz="1200" dirty="0" err="1" smtClean="0"/>
              <a:t>гомогенности</a:t>
            </a:r>
            <a:r>
              <a:rPr lang="ru-RU" sz="1200" dirty="0" smtClean="0"/>
              <a:t> смеси.</a:t>
            </a:r>
            <a:r>
              <a:rPr lang="de-DE" sz="1200" dirty="0" smtClean="0"/>
              <a:t> </a:t>
            </a:r>
            <a:endParaRPr lang="de-DE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470659" y="1923243"/>
            <a:ext cx="642942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Влажность</a:t>
            </a:r>
          </a:p>
          <a:p>
            <a:endParaRPr lang="ru-RU" sz="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13799" y="1637491"/>
            <a:ext cx="142876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 согласно рецепту</a:t>
            </a:r>
          </a:p>
          <a:p>
            <a:endParaRPr lang="ru-RU" sz="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328179" y="3566317"/>
            <a:ext cx="928694" cy="6155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 с автоматическим слежением</a:t>
            </a:r>
          </a:p>
          <a:p>
            <a:endParaRPr lang="ru-RU" sz="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6939" y="3280565"/>
            <a:ext cx="928694" cy="6155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 с автоматическим слежением</a:t>
            </a:r>
          </a:p>
          <a:p>
            <a:endParaRPr lang="ru-RU" sz="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899815" y="4709325"/>
            <a:ext cx="107157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Завершение сухого смешивания</a:t>
            </a:r>
          </a:p>
          <a:p>
            <a:endParaRPr lang="ru-RU" sz="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542889" y="4709325"/>
            <a:ext cx="1071570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</a:t>
            </a:r>
          </a:p>
          <a:p>
            <a:endParaRPr lang="ru-RU" sz="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899551" y="4637887"/>
            <a:ext cx="1071570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Начало автоматического слежения</a:t>
            </a:r>
          </a:p>
          <a:p>
            <a:endParaRPr lang="ru-RU" sz="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257005" y="1566053"/>
            <a:ext cx="928694" cy="76095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144000" rtlCol="0">
            <a:spAutoFit/>
          </a:bodyPr>
          <a:lstStyle/>
          <a:p>
            <a:r>
              <a:rPr lang="ru-RU" sz="800" b="1" dirty="0" smtClean="0"/>
              <a:t>Отклонение влажности сухой смеси при автоматическом  слежении</a:t>
            </a:r>
            <a:endParaRPr lang="ru-RU" sz="8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858301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585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sz="1800" b="1" dirty="0" smtClean="0">
                <a:solidFill>
                  <a:srgbClr val="2E6D9F"/>
                </a:solidFill>
              </a:rPr>
              <a:t>Основные этапы приготовления бетонной смеси</a:t>
            </a:r>
            <a:endParaRPr lang="de-DE" sz="18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01 - Simple Mix Cycl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52" y="1764407"/>
            <a:ext cx="6336705" cy="541758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272089" y="1764407"/>
            <a:ext cx="230864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Простой цикл </a:t>
            </a:r>
          </a:p>
          <a:p>
            <a:r>
              <a:rPr lang="ru-RU" dirty="0" smtClean="0"/>
              <a:t>смешивания</a:t>
            </a:r>
            <a:endParaRPr lang="de-DE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42097" y="1851805"/>
            <a:ext cx="714380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Влажность</a:t>
            </a:r>
            <a:endParaRPr lang="ru-RU" sz="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84907" y="4923639"/>
            <a:ext cx="114300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Этапы смешивания</a:t>
            </a:r>
          </a:p>
          <a:p>
            <a:endParaRPr lang="ru-RU" sz="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399353" y="4852201"/>
            <a:ext cx="714380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Загрузка смесителя</a:t>
            </a:r>
            <a:endParaRPr lang="ru-RU" sz="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256609" y="4637887"/>
            <a:ext cx="1071570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</a:t>
            </a:r>
          </a:p>
          <a:p>
            <a:endParaRPr lang="ru-RU" sz="800" b="1" dirty="0" smtClean="0"/>
          </a:p>
          <a:p>
            <a:endParaRPr lang="ru-RU" sz="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613931" y="4495011"/>
            <a:ext cx="714380" cy="6155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Добавление воды для получения бетонной смеси</a:t>
            </a:r>
            <a:endParaRPr lang="ru-RU" sz="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471187" y="4852201"/>
            <a:ext cx="85725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мокрого смешивания</a:t>
            </a:r>
            <a:endParaRPr lang="ru-RU" sz="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399881" y="4852201"/>
            <a:ext cx="1000132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Разгрузка смесителя</a:t>
            </a:r>
            <a:endParaRPr lang="ru-RU" sz="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399353" y="2851937"/>
            <a:ext cx="571504" cy="110799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Сигнал усиливается по сравнению с уровнем сигнала при пустом смесителе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85171" y="3637755"/>
            <a:ext cx="1285884" cy="98488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По мере смешивания материалов сигнал начинает стабилизироваться. Стабильный сигнал указывает на </a:t>
            </a:r>
            <a:r>
              <a:rPr lang="ru-RU" sz="800" b="1" dirty="0" err="1" smtClean="0"/>
              <a:t>гомогенность</a:t>
            </a:r>
            <a:r>
              <a:rPr lang="ru-RU" sz="800" b="1" dirty="0" smtClean="0"/>
              <a:t> смеси.</a:t>
            </a:r>
          </a:p>
          <a:p>
            <a:endParaRPr lang="ru-RU" sz="800" b="1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3613931" y="3494879"/>
            <a:ext cx="714380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По мере добавления воды сигнал усиливается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71187" y="2709061"/>
            <a:ext cx="928694" cy="123110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По мере смешивания с водой сигнал начинает стабилизироваться. Стабильный сигнал указывает на </a:t>
            </a:r>
            <a:r>
              <a:rPr lang="ru-RU" sz="800" b="1" dirty="0" err="1" smtClean="0"/>
              <a:t>гомогенность</a:t>
            </a:r>
            <a:r>
              <a:rPr lang="ru-RU" sz="800" b="1" dirty="0" smtClean="0"/>
              <a:t> смеси.</a:t>
            </a:r>
          </a:p>
          <a:p>
            <a:endParaRPr lang="ru-RU" sz="800" b="1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5899947" y="2780499"/>
            <a:ext cx="1214446" cy="7386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После разгрузки смесителя сигнал уменьшается до значения при пустом смесителе</a:t>
            </a:r>
          </a:p>
          <a:p>
            <a:endParaRPr lang="ru-RU" sz="8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6471451" y="5209391"/>
            <a:ext cx="714380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</a:t>
            </a:r>
            <a:endParaRPr lang="ru-RU" sz="8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13535" y="5923771"/>
            <a:ext cx="714380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Сигналы</a:t>
            </a:r>
            <a:endParaRPr lang="ru-RU" sz="8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756411" y="6138085"/>
            <a:ext cx="571504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От ПЛК</a:t>
            </a:r>
          </a:p>
          <a:p>
            <a:r>
              <a:rPr lang="ru-RU" sz="800" b="1" dirty="0" smtClean="0"/>
              <a:t>ПУСК</a:t>
            </a:r>
          </a:p>
          <a:p>
            <a:endParaRPr lang="ru-RU" sz="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756411" y="6638151"/>
            <a:ext cx="571504" cy="49244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 ПЛК</a:t>
            </a:r>
          </a:p>
          <a:p>
            <a:r>
              <a:rPr lang="ru-RU" sz="800" b="1" dirty="0" smtClean="0"/>
              <a:t>Замес завершен</a:t>
            </a:r>
          </a:p>
          <a:p>
            <a:endParaRPr lang="ru-RU" sz="8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0907367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585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1" dirty="0" smtClean="0">
                <a:solidFill>
                  <a:srgbClr val="2E6D9F"/>
                </a:solidFill>
              </a:rPr>
              <a:t>Основные этапы приготовления бетонной смеси</a:t>
            </a:r>
            <a:endParaRPr lang="de-DE" sz="1800" b="1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7272089" y="1764407"/>
            <a:ext cx="3229538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Цикл смешивания </a:t>
            </a:r>
          </a:p>
          <a:p>
            <a:r>
              <a:rPr lang="ru-RU" dirty="0" smtClean="0"/>
              <a:t>с предварительным </a:t>
            </a:r>
          </a:p>
          <a:p>
            <a:r>
              <a:rPr lang="ru-RU" dirty="0" smtClean="0"/>
              <a:t>увлажнением</a:t>
            </a:r>
            <a:endParaRPr lang="de-DE" dirty="0" smtClean="0"/>
          </a:p>
        </p:txBody>
      </p:sp>
      <p:pic>
        <p:nvPicPr>
          <p:cNvPr id="5" name="Bild 4" descr="02 - Simple Mix Cycle with Prew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93" y="1620390"/>
            <a:ext cx="6536963" cy="56081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7783" y="1637491"/>
            <a:ext cx="785818" cy="15388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1000" dirty="0" smtClean="0"/>
              <a:t>Влажность</a:t>
            </a:r>
            <a:endParaRPr lang="ru-RU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184907" y="4495011"/>
            <a:ext cx="928694" cy="30777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1000" b="1" dirty="0" smtClean="0"/>
              <a:t>Этапы смешивания</a:t>
            </a:r>
            <a:endParaRPr lang="ru-RU" sz="1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185039" y="4423573"/>
            <a:ext cx="357190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600" b="1" dirty="0" smtClean="0"/>
              <a:t>Загрузка смесителя</a:t>
            </a:r>
            <a:endParaRPr lang="ru-RU" sz="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613667" y="4137821"/>
            <a:ext cx="714380" cy="53860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Добавление воды для предварительного смачивания</a:t>
            </a:r>
          </a:p>
          <a:p>
            <a:endParaRPr lang="ru-RU" sz="7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399485" y="4137821"/>
            <a:ext cx="500066" cy="55399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600" b="1" dirty="0" smtClean="0"/>
              <a:t>Время смешивания с водой для предварительного смачивания</a:t>
            </a:r>
            <a:endParaRPr lang="ru-RU" sz="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185039" y="2351871"/>
            <a:ext cx="500066" cy="129266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Сигнал усиливается по сравнению с уровнем сигнала при пустом смесителе</a:t>
            </a:r>
          </a:p>
          <a:p>
            <a:endParaRPr lang="ru-RU" sz="700" b="1" dirty="0" smtClean="0"/>
          </a:p>
          <a:p>
            <a:endParaRPr lang="ru-RU" sz="700" b="1" dirty="0" smtClean="0"/>
          </a:p>
          <a:p>
            <a:endParaRPr lang="ru-RU" sz="7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613667" y="3494879"/>
            <a:ext cx="642942" cy="53860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При добавлении воды сигнал  еще более усиливается</a:t>
            </a:r>
            <a:endParaRPr lang="ru-RU" sz="7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328047" y="3137689"/>
            <a:ext cx="500066" cy="96949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По мере смешивания материалов с водой сигнал начинает стабилизироваться</a:t>
            </a:r>
            <a:endParaRPr lang="ru-RU" sz="7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113865" y="3137689"/>
            <a:ext cx="785818" cy="118494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В процессе смешивания материалов сигнал продолжает стабилизироваться. Стабильный сигнал указывает на </a:t>
            </a:r>
            <a:r>
              <a:rPr lang="ru-RU" sz="700" b="1" dirty="0" err="1" smtClean="0"/>
              <a:t>гомогенность</a:t>
            </a:r>
            <a:r>
              <a:rPr lang="ru-RU" sz="700" b="1" dirty="0" smtClean="0"/>
              <a:t> смеси</a:t>
            </a:r>
          </a:p>
          <a:p>
            <a:endParaRPr lang="ru-RU" sz="7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971121" y="3137689"/>
            <a:ext cx="642942" cy="64633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По мере добавления воды сигнал вновь усиливается</a:t>
            </a:r>
          </a:p>
          <a:p>
            <a:endParaRPr lang="ru-RU" sz="7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113865" y="4280697"/>
            <a:ext cx="71438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600" b="1" dirty="0" smtClean="0"/>
              <a:t>Время сухого смешивания</a:t>
            </a:r>
          </a:p>
          <a:p>
            <a:endParaRPr lang="ru-RU" sz="600" b="1" dirty="0" smtClean="0"/>
          </a:p>
          <a:p>
            <a:endParaRPr lang="ru-RU" sz="6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971121" y="4066383"/>
            <a:ext cx="642942" cy="5903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36000" rtlCol="0">
            <a:spAutoFit/>
          </a:bodyPr>
          <a:lstStyle/>
          <a:p>
            <a:r>
              <a:rPr lang="ru-RU" sz="600" b="1" dirty="0" smtClean="0"/>
              <a:t>Добавление воды для приготовления бетонной смеси</a:t>
            </a:r>
          </a:p>
          <a:p>
            <a:endParaRPr lang="ru-RU" sz="600" b="1" dirty="0" smtClean="0"/>
          </a:p>
          <a:p>
            <a:endParaRPr lang="ru-RU" sz="6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542097" y="5352267"/>
            <a:ext cx="928694" cy="15388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1000" b="1" dirty="0" smtClean="0"/>
              <a:t>Сигнал</a:t>
            </a:r>
            <a:endParaRPr lang="ru-RU" sz="10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685501" y="2423309"/>
            <a:ext cx="714380" cy="1569660"/>
          </a:xfrm>
          <a:prstGeom prst="rect">
            <a:avLst/>
          </a:prstGeom>
          <a:solidFill>
            <a:schemeClr val="bg1"/>
          </a:solidFill>
        </p:spPr>
        <p:txBody>
          <a:bodyPr wrap="square" lIns="72000" tIns="0" rIns="0" bIns="0" rtlCol="0">
            <a:spAutoFit/>
          </a:bodyPr>
          <a:lstStyle/>
          <a:p>
            <a:r>
              <a:rPr lang="ru-RU" sz="600" b="1" dirty="0" smtClean="0"/>
              <a:t>В процессе смешивания материалов с водой сигнал начинает стабилизироваться. Стабильный сигнал указывает на то, что весь объем воды перемешан до получения гомогенной смеси</a:t>
            </a:r>
          </a:p>
          <a:p>
            <a:endParaRPr lang="ru-RU" sz="6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471319" y="4423573"/>
            <a:ext cx="11430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Разгрузка смесителя</a:t>
            </a:r>
          </a:p>
          <a:p>
            <a:endParaRPr lang="ru-RU" sz="6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542889" y="4709325"/>
            <a:ext cx="928694" cy="15388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1000" b="1" dirty="0" smtClean="0"/>
              <a:t>Время</a:t>
            </a:r>
            <a:endParaRPr lang="ru-RU" sz="1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899947" y="2280433"/>
            <a:ext cx="928694" cy="86177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После разгрузки смесителя сигнал уменьшается до значения при пустом смесителе</a:t>
            </a:r>
          </a:p>
          <a:p>
            <a:endParaRPr lang="ru-RU" sz="700" b="1" dirty="0" smtClean="0"/>
          </a:p>
          <a:p>
            <a:r>
              <a:rPr lang="ru-RU" sz="700" b="1" dirty="0" smtClean="0"/>
              <a:t> </a:t>
            </a:r>
          </a:p>
          <a:p>
            <a:endParaRPr lang="ru-RU" sz="7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685501" y="4209260"/>
            <a:ext cx="714380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Время мокрого смешивания</a:t>
            </a:r>
          </a:p>
          <a:p>
            <a:endParaRPr lang="ru-RU" sz="700" b="1" dirty="0" smtClean="0"/>
          </a:p>
          <a:p>
            <a:endParaRPr lang="ru-RU" sz="7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184907" y="5566581"/>
            <a:ext cx="9286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Из ПЛК</a:t>
            </a:r>
          </a:p>
          <a:p>
            <a:endParaRPr lang="ru-RU" sz="700" b="1" dirty="0" smtClean="0"/>
          </a:p>
          <a:p>
            <a:r>
              <a:rPr lang="ru-RU" sz="700" b="1" dirty="0" smtClean="0"/>
              <a:t>ПУСК</a:t>
            </a:r>
          </a:p>
          <a:p>
            <a:endParaRPr lang="ru-RU" sz="700" b="1" dirty="0" smtClean="0"/>
          </a:p>
          <a:p>
            <a:r>
              <a:rPr lang="ru-RU" sz="700" b="1" dirty="0" smtClean="0"/>
              <a:t>Сигнал </a:t>
            </a:r>
          </a:p>
          <a:p>
            <a:r>
              <a:rPr lang="en-US" sz="700" b="1" dirty="0" smtClean="0"/>
              <a:t>CEMENT IN*</a:t>
            </a:r>
            <a:endParaRPr lang="ru-RU" sz="7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84907" y="6280961"/>
            <a:ext cx="9286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700" b="1" dirty="0" smtClean="0"/>
              <a:t>D</a:t>
            </a:r>
            <a:r>
              <a:rPr lang="ru-RU" sz="700" b="1" dirty="0" smtClean="0"/>
              <a:t>ПЛК</a:t>
            </a:r>
          </a:p>
          <a:p>
            <a:endParaRPr lang="ru-RU" sz="700" b="1" dirty="0" smtClean="0"/>
          </a:p>
          <a:p>
            <a:r>
              <a:rPr lang="ru-RU" sz="700" b="1" dirty="0" smtClean="0"/>
              <a:t>Сигнал </a:t>
            </a:r>
          </a:p>
          <a:p>
            <a:r>
              <a:rPr lang="en-US" sz="700" b="1" dirty="0" smtClean="0"/>
              <a:t>PRE-WET DONE*</a:t>
            </a:r>
          </a:p>
          <a:p>
            <a:endParaRPr lang="en-US" sz="700" b="1" dirty="0" smtClean="0"/>
          </a:p>
          <a:p>
            <a:r>
              <a:rPr lang="ru-RU" sz="700" b="1" dirty="0" smtClean="0"/>
              <a:t>Замес выполнен</a:t>
            </a:r>
            <a:endParaRPr lang="ru-RU" sz="7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13535" y="6995341"/>
            <a:ext cx="1857388" cy="15388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1000" b="1" dirty="0" smtClean="0"/>
              <a:t>*Дополнительные сигналы</a:t>
            </a:r>
            <a:endParaRPr lang="ru-RU" sz="10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2899551" y="3209127"/>
            <a:ext cx="184666" cy="1428760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spAutoFit/>
          </a:bodyPr>
          <a:lstStyle/>
          <a:p>
            <a:r>
              <a:rPr lang="ru-RU" sz="600" b="1" dirty="0" smtClean="0"/>
              <a:t>Добавление цемента по выбору пользователя</a:t>
            </a:r>
            <a:endParaRPr lang="ru-RU" sz="6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7796772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978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Режимы добавления воды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800" y="1764407"/>
            <a:ext cx="10224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/>
              <a:t>В системе </a:t>
            </a:r>
            <a:r>
              <a:rPr lang="de-DE" sz="2000" b="1" dirty="0" smtClean="0"/>
              <a:t>Hydro-</a:t>
            </a:r>
            <a:r>
              <a:rPr lang="de-DE" sz="2000" b="1" dirty="0" err="1" smtClean="0"/>
              <a:t>Control</a:t>
            </a:r>
            <a:r>
              <a:rPr lang="de-DE" sz="2000" b="1" dirty="0" smtClean="0"/>
              <a:t> VI </a:t>
            </a:r>
            <a:r>
              <a:rPr lang="ru-RU" sz="2000" b="1" dirty="0" smtClean="0"/>
              <a:t>предусмотрены три режима добавления </a:t>
            </a:r>
            <a:r>
              <a:rPr lang="ru-RU" sz="2000" b="1" dirty="0" smtClean="0"/>
              <a:t>воды</a:t>
            </a:r>
            <a:r>
              <a:rPr lang="en-US" sz="2000" b="1" dirty="0" smtClean="0"/>
              <a:t> –</a:t>
            </a:r>
            <a:r>
              <a:rPr lang="ru-RU" sz="2000" b="1" dirty="0" smtClean="0"/>
              <a:t> ручной</a:t>
            </a:r>
            <a:r>
              <a:rPr lang="en-US" sz="2000" b="1" dirty="0" smtClean="0"/>
              <a:t> </a:t>
            </a:r>
            <a:r>
              <a:rPr lang="ru-RU" sz="2000" b="1" dirty="0" smtClean="0"/>
              <a:t>режим </a:t>
            </a:r>
            <a:r>
              <a:rPr lang="ru-RU" sz="2000" b="1" dirty="0" smtClean="0"/>
              <a:t>и два различных автоматических режима :</a:t>
            </a:r>
            <a:endParaRPr lang="de-DE" sz="2000" b="1" dirty="0" smtClean="0"/>
          </a:p>
        </p:txBody>
      </p:sp>
      <p:sp>
        <p:nvSpPr>
          <p:cNvPr id="4" name="Rechteck 3"/>
          <p:cNvSpPr/>
          <p:nvPr/>
        </p:nvSpPr>
        <p:spPr>
          <a:xfrm>
            <a:off x="2375545" y="3564607"/>
            <a:ext cx="5397500" cy="118494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Aft>
                <a:spcPts val="1800"/>
              </a:spcAft>
              <a:buFont typeface="+mj-lt"/>
              <a:buAutoNum type="arabicPeriod"/>
            </a:pPr>
            <a:r>
              <a:rPr lang="ru-RU" sz="2800" dirty="0" smtClean="0"/>
              <a:t>Расчетный режим	</a:t>
            </a:r>
            <a:endParaRPr lang="de-DE" sz="2800" dirty="0"/>
          </a:p>
          <a:p>
            <a:pPr marL="342900" indent="-342900">
              <a:spcAft>
                <a:spcPts val="1800"/>
              </a:spcAft>
              <a:buFont typeface="+mj-lt"/>
              <a:buAutoNum type="arabicPeriod"/>
            </a:pPr>
            <a:r>
              <a:rPr lang="ru-RU" sz="2800" dirty="0" smtClean="0"/>
              <a:t>Автоматический режим</a:t>
            </a:r>
            <a:endParaRPr lang="de-DE" sz="28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41641355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39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Расчетный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799" y="1836415"/>
            <a:ext cx="1008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В этом режиме система </a:t>
            </a:r>
            <a:r>
              <a:rPr lang="de-DE" sz="1400" dirty="0" smtClean="0"/>
              <a:t>Hydro-</a:t>
            </a:r>
            <a:r>
              <a:rPr lang="de-DE" sz="1400" dirty="0" err="1" smtClean="0"/>
              <a:t>Control</a:t>
            </a:r>
            <a:r>
              <a:rPr lang="de-DE" sz="1400" dirty="0" smtClean="0"/>
              <a:t> VI </a:t>
            </a:r>
            <a:r>
              <a:rPr lang="ru-RU" sz="1400" dirty="0" smtClean="0"/>
              <a:t>определяет влажность сухой смеси во время сухого смешивания, сравнивает полученное значение влажности с целевым значением и добавляет рассчитанный объем воды единовременно.</a:t>
            </a:r>
            <a:endParaRPr lang="de-DE" sz="1400" dirty="0"/>
          </a:p>
        </p:txBody>
      </p:sp>
      <p:pic>
        <p:nvPicPr>
          <p:cNvPr id="4" name="Bild 3" descr="03 - Calc Mod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53" y="2700511"/>
            <a:ext cx="8208441" cy="39963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4973" y="2994813"/>
            <a:ext cx="571504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Влажность</a:t>
            </a:r>
          </a:p>
          <a:p>
            <a:endParaRPr lang="ru-RU" sz="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13667" y="2780499"/>
            <a:ext cx="571504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Загрузка смесителя</a:t>
            </a:r>
          </a:p>
          <a:p>
            <a:endParaRPr lang="ru-RU" sz="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542361" y="2780499"/>
            <a:ext cx="928694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сухого смешивания</a:t>
            </a:r>
          </a:p>
          <a:p>
            <a:endParaRPr lang="ru-RU" sz="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28245" y="2494747"/>
            <a:ext cx="785818" cy="7386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Добавление воды для приготовления бетонной смеси</a:t>
            </a:r>
          </a:p>
          <a:p>
            <a:endParaRPr lang="ru-RU" sz="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756939" y="2709061"/>
            <a:ext cx="642942" cy="6155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 мокрого смешивания</a:t>
            </a:r>
          </a:p>
          <a:p>
            <a:endParaRPr lang="ru-RU" sz="800" b="1" dirty="0" smtClean="0"/>
          </a:p>
          <a:p>
            <a:endParaRPr lang="ru-RU" sz="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685633" y="2780499"/>
            <a:ext cx="107157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Разгрузка смесителя</a:t>
            </a:r>
          </a:p>
          <a:p>
            <a:endParaRPr lang="ru-RU" sz="800" b="1" dirty="0" smtClean="0"/>
          </a:p>
          <a:p>
            <a:endParaRPr lang="ru-RU" sz="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399485" y="4995077"/>
            <a:ext cx="1285884" cy="98488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>
                <a:solidFill>
                  <a:srgbClr val="FF0000"/>
                </a:solidFill>
              </a:rPr>
              <a:t>В конце этапа сухого смешивания определяется среднее значение влажности и рассчитывается необходимое количество воды</a:t>
            </a:r>
          </a:p>
          <a:p>
            <a:endParaRPr lang="ru-RU" sz="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828245" y="4995077"/>
            <a:ext cx="928694" cy="6155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>
                <a:solidFill>
                  <a:srgbClr val="FF0000"/>
                </a:solidFill>
              </a:rPr>
              <a:t>Рассчитанный объем воды добавляется единовременно</a:t>
            </a:r>
          </a:p>
          <a:p>
            <a:endParaRPr lang="ru-RU" sz="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8257401" y="6423837"/>
            <a:ext cx="571504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</a:t>
            </a:r>
          </a:p>
          <a:p>
            <a:endParaRPr lang="ru-RU" sz="8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5528596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39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Расчетный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05 - Calc Mode Calibrati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7" y="1764407"/>
            <a:ext cx="6048672" cy="532349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903937" y="1764407"/>
            <a:ext cx="4608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 smtClean="0">
                <a:solidFill>
                  <a:srgbClr val="2E6D9F"/>
                </a:solidFill>
              </a:rPr>
              <a:t>Как осуществляется калибровка рецепта</a:t>
            </a:r>
            <a:r>
              <a:rPr lang="de-DE" sz="1800" b="1" dirty="0" smtClean="0">
                <a:solidFill>
                  <a:srgbClr val="2E6D9F"/>
                </a:solidFill>
              </a:rPr>
              <a:t>?</a:t>
            </a:r>
            <a:endParaRPr lang="de-DE" sz="1800" b="1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263977" y="2340471"/>
            <a:ext cx="446449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ru-RU" sz="1200" dirty="0" smtClean="0"/>
              <a:t>В заданном режиме производится замес  с использованием заданного количества воды.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В конце процесса сухого смешивания система </a:t>
            </a:r>
            <a:r>
              <a:rPr lang="de-DE" sz="1200" dirty="0" smtClean="0"/>
              <a:t>Hydro-</a:t>
            </a:r>
            <a:r>
              <a:rPr lang="de-DE" sz="1200" dirty="0" err="1" smtClean="0"/>
              <a:t>Control</a:t>
            </a:r>
            <a:r>
              <a:rPr lang="de-DE" sz="1200" dirty="0" smtClean="0"/>
              <a:t> </a:t>
            </a:r>
            <a:r>
              <a:rPr lang="de-DE" sz="1200" dirty="0"/>
              <a:t>VI </a:t>
            </a:r>
            <a:r>
              <a:rPr lang="ru-RU" sz="1200" dirty="0" smtClean="0"/>
              <a:t>сохраняет внутреннее </a:t>
            </a:r>
            <a:r>
              <a:rPr lang="ru-RU" sz="1200" dirty="0" err="1" smtClean="0"/>
              <a:t>немасштабированное</a:t>
            </a:r>
            <a:r>
              <a:rPr lang="ru-RU" sz="1200" dirty="0" smtClean="0"/>
              <a:t> значение</a:t>
            </a:r>
            <a:r>
              <a:rPr lang="de-DE" sz="1200" dirty="0" smtClean="0"/>
              <a:t>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В смесь добавляется вода</a:t>
            </a:r>
            <a:r>
              <a:rPr lang="de-DE" sz="1200" dirty="0" smtClean="0"/>
              <a:t>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После добавления воды дождитесь стабильного сигнала.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Проконтролируйте качество смеси.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Добавьте воду, если это необходимо, и дождитесь стабильного сигнала.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Завершите смешивание</a:t>
            </a:r>
            <a:r>
              <a:rPr lang="de-DE" sz="1200" dirty="0" smtClean="0"/>
              <a:t>.</a:t>
            </a:r>
            <a:endParaRPr lang="de-DE" sz="1200" dirty="0"/>
          </a:p>
          <a:p>
            <a:pPr marL="171450" indent="-171450">
              <a:buFont typeface="Arial"/>
              <a:buChar char="•"/>
            </a:pPr>
            <a:r>
              <a:rPr lang="ru-RU" sz="1200" dirty="0" smtClean="0"/>
              <a:t>Откройте журнал регистрации замесов</a:t>
            </a:r>
            <a:r>
              <a:rPr lang="de-DE" sz="1200" dirty="0" smtClean="0"/>
              <a:t>, </a:t>
            </a:r>
            <a:r>
              <a:rPr lang="ru-RU" sz="1200" dirty="0" smtClean="0"/>
              <a:t>выберите последний замес и проведите калибровку</a:t>
            </a:r>
            <a:r>
              <a:rPr lang="de-DE" sz="1200" dirty="0" smtClean="0"/>
              <a:t>.</a:t>
            </a:r>
            <a:endParaRPr lang="de-DE" sz="1200" dirty="0"/>
          </a:p>
        </p:txBody>
      </p:sp>
      <p:sp>
        <p:nvSpPr>
          <p:cNvPr id="6" name="Rechteck 5"/>
          <p:cNvSpPr/>
          <p:nvPr/>
        </p:nvSpPr>
        <p:spPr>
          <a:xfrm>
            <a:off x="6554391" y="4852201"/>
            <a:ext cx="4245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 smtClean="0"/>
              <a:t>Система </a:t>
            </a:r>
            <a:r>
              <a:rPr lang="de-DE" sz="1200" dirty="0" smtClean="0"/>
              <a:t>Hydro-</a:t>
            </a:r>
            <a:r>
              <a:rPr lang="de-DE" sz="1200" dirty="0" err="1" smtClean="0"/>
              <a:t>Control</a:t>
            </a:r>
            <a:r>
              <a:rPr lang="de-DE" sz="1200" dirty="0" smtClean="0"/>
              <a:t> </a:t>
            </a:r>
            <a:r>
              <a:rPr lang="ru-RU" sz="1200" dirty="0" smtClean="0"/>
              <a:t>использует заданное значение влажности для расчета </a:t>
            </a:r>
            <a:r>
              <a:rPr lang="ru-RU" sz="1200" dirty="0" err="1" smtClean="0"/>
              <a:t>немасштабированного</a:t>
            </a:r>
            <a:r>
              <a:rPr lang="ru-RU" sz="1200" dirty="0" smtClean="0"/>
              <a:t> значения для окончательного замеса</a:t>
            </a:r>
            <a:r>
              <a:rPr lang="de-DE" sz="1200" dirty="0" smtClean="0"/>
              <a:t>.(</a:t>
            </a:r>
            <a:r>
              <a:rPr lang="de-DE" sz="1200" dirty="0"/>
              <a:t>M2 </a:t>
            </a:r>
            <a:r>
              <a:rPr lang="ru-RU" sz="1200" dirty="0" smtClean="0"/>
              <a:t>и</a:t>
            </a:r>
            <a:r>
              <a:rPr lang="de-DE" sz="1200" dirty="0" smtClean="0"/>
              <a:t>U2</a:t>
            </a:r>
            <a:r>
              <a:rPr lang="de-DE" sz="1200" dirty="0"/>
              <a:t>).</a:t>
            </a:r>
          </a:p>
          <a:p>
            <a:r>
              <a:rPr lang="ru-RU" sz="1200" dirty="0" smtClean="0"/>
              <a:t>Величина изменения влажности определяется путем деления объема добавленной воды на вес сухого материала.</a:t>
            </a:r>
            <a:endParaRPr lang="de-DE" sz="1200" dirty="0"/>
          </a:p>
          <a:p>
            <a:r>
              <a:rPr lang="ru-RU" sz="1200" dirty="0" smtClean="0"/>
              <a:t>Влажность сухой смеси (М1) = целевое значение – величина изменения влажности</a:t>
            </a:r>
            <a:endParaRPr lang="de-DE" sz="1200" dirty="0"/>
          </a:p>
          <a:p>
            <a:r>
              <a:rPr lang="ru-RU" sz="1200" dirty="0" smtClean="0"/>
              <a:t>Сохраненное </a:t>
            </a:r>
            <a:r>
              <a:rPr lang="ru-RU" sz="1200" dirty="0" err="1" smtClean="0"/>
              <a:t>немасштабированное</a:t>
            </a:r>
            <a:r>
              <a:rPr lang="ru-RU" sz="1200" dirty="0" smtClean="0"/>
              <a:t> значение </a:t>
            </a:r>
            <a:r>
              <a:rPr lang="de-DE" sz="1200" dirty="0" smtClean="0"/>
              <a:t>U1 </a:t>
            </a:r>
            <a:r>
              <a:rPr lang="ru-RU" sz="1200" dirty="0" smtClean="0"/>
              <a:t>используется с </a:t>
            </a:r>
            <a:r>
              <a:rPr lang="de-DE" sz="1200" dirty="0" smtClean="0"/>
              <a:t>M1</a:t>
            </a:r>
            <a:r>
              <a:rPr lang="de-DE" sz="1200" dirty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7783" y="1994681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Влажность</a:t>
            </a:r>
            <a:endParaRPr lang="ru-RU" sz="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99221" y="4637887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Влажность</a:t>
            </a:r>
            <a:endParaRPr lang="ru-RU" sz="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256477" y="1851805"/>
            <a:ext cx="500066" cy="25179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36000" rtlCol="0">
            <a:spAutoFit/>
          </a:bodyPr>
          <a:lstStyle/>
          <a:p>
            <a:r>
              <a:rPr lang="ru-RU" sz="700" b="1" dirty="0" smtClean="0"/>
              <a:t>Загрузка смесителя</a:t>
            </a:r>
            <a:endParaRPr lang="ru-RU" sz="7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827981" y="1851805"/>
            <a:ext cx="785818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Время сухого смешивания</a:t>
            </a:r>
            <a:endParaRPr lang="ru-RU" sz="7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828113" y="1708929"/>
            <a:ext cx="714380" cy="53860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Добавление воды для приготовления бетонной смеси</a:t>
            </a:r>
          </a:p>
          <a:p>
            <a:endParaRPr lang="ru-RU" sz="7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542493" y="1708929"/>
            <a:ext cx="500066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Время мокрого смешивания</a:t>
            </a:r>
            <a:endParaRPr lang="ru-RU" sz="7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328311" y="1851805"/>
            <a:ext cx="642942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700" b="1" dirty="0" smtClean="0"/>
              <a:t>Разгрузка смесителя</a:t>
            </a:r>
            <a:endParaRPr lang="ru-RU" sz="7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042427" y="5852333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800" b="1" dirty="0" smtClean="0"/>
              <a:t>‘x’</a:t>
            </a:r>
            <a:r>
              <a:rPr lang="ru-RU" sz="800" b="1" dirty="0" smtClean="0"/>
              <a:t>, литров</a:t>
            </a:r>
            <a:endParaRPr lang="ru-RU" sz="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899683" y="5066515"/>
            <a:ext cx="492443" cy="714380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spAutoFit/>
          </a:bodyPr>
          <a:lstStyle/>
          <a:p>
            <a:r>
              <a:rPr lang="en-US" sz="800" b="1" dirty="0" smtClean="0"/>
              <a:t>‘</a:t>
            </a:r>
            <a:r>
              <a:rPr lang="ru-RU" sz="800" b="1" dirty="0" smtClean="0"/>
              <a:t>у</a:t>
            </a:r>
            <a:r>
              <a:rPr lang="en-US" sz="800" b="1" dirty="0" smtClean="0"/>
              <a:t>’</a:t>
            </a:r>
            <a:r>
              <a:rPr lang="ru-RU" sz="800" b="1" dirty="0" smtClean="0"/>
              <a:t>, </a:t>
            </a:r>
            <a:r>
              <a:rPr lang="ru-RU" sz="800" b="1" dirty="0" err="1" smtClean="0"/>
              <a:t>немасштабированных</a:t>
            </a:r>
            <a:r>
              <a:rPr lang="ru-RU" sz="800" b="1" dirty="0" smtClean="0"/>
              <a:t> единиц</a:t>
            </a:r>
            <a:endParaRPr lang="ru-RU" sz="8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5757071" y="6566713"/>
            <a:ext cx="71438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Объем добавленной воды</a:t>
            </a:r>
            <a:endParaRPr lang="ru-RU" sz="8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470923" y="6709589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800" b="1" dirty="0" smtClean="0"/>
              <a:t>‘x</a:t>
            </a:r>
            <a:r>
              <a:rPr lang="ru-RU" sz="800" b="1" dirty="0" err="1" smtClean="0"/>
              <a:t>х</a:t>
            </a:r>
            <a:r>
              <a:rPr lang="en-US" sz="800" b="1" dirty="0" smtClean="0"/>
              <a:t>’</a:t>
            </a:r>
            <a:r>
              <a:rPr lang="ru-RU" sz="800" b="1" dirty="0" smtClean="0"/>
              <a:t> литров</a:t>
            </a:r>
            <a:endParaRPr lang="ru-RU" sz="8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899947" y="4495011"/>
            <a:ext cx="642942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ru-RU" sz="800" b="1" dirty="0" smtClean="0"/>
              <a:t>Время</a:t>
            </a:r>
            <a:endParaRPr lang="ru-RU" sz="800" b="1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41641355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39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Расчетный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4" name="01 Calculation Mix 6,5%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764407"/>
            <a:ext cx="10799762" cy="4635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41641355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39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Расчетный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344097" y="1620391"/>
            <a:ext cx="33843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Калибровка</a:t>
            </a:r>
            <a:endParaRPr lang="de-DE" dirty="0"/>
          </a:p>
        </p:txBody>
      </p:sp>
      <p:pic>
        <p:nvPicPr>
          <p:cNvPr id="3" name="02 Calibration Procedur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843" y="1620391"/>
            <a:ext cx="6773238" cy="5526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20928989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39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rgbClr val="2E6D9F"/>
                </a:solidFill>
              </a:rPr>
              <a:t>Расчетный режим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7416105" y="1620391"/>
            <a:ext cx="331236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Параметры рецепта были изменены, чтобы получить целевое значение влажности</a:t>
            </a:r>
            <a:r>
              <a:rPr lang="de-DE" sz="1400" dirty="0" smtClean="0"/>
              <a:t> </a:t>
            </a:r>
            <a:r>
              <a:rPr lang="de-DE" sz="1400" dirty="0"/>
              <a:t>7,2%.</a:t>
            </a:r>
          </a:p>
          <a:p>
            <a:endParaRPr lang="de-DE" sz="1400" dirty="0"/>
          </a:p>
          <a:p>
            <a:r>
              <a:rPr lang="ru-RU" sz="1400" dirty="0" smtClean="0"/>
              <a:t>Система рассчитает объем добавляемой воды по тому же самому алгоритму, но для достижения целевого значения влажности </a:t>
            </a:r>
            <a:r>
              <a:rPr lang="de-DE" sz="1400" dirty="0" smtClean="0"/>
              <a:t>7</a:t>
            </a:r>
            <a:r>
              <a:rPr lang="ru-RU" sz="1400" dirty="0" smtClean="0"/>
              <a:t>,</a:t>
            </a:r>
            <a:r>
              <a:rPr lang="de-DE" sz="1400" dirty="0" smtClean="0"/>
              <a:t>2</a:t>
            </a:r>
            <a:r>
              <a:rPr lang="de-DE" sz="1400" dirty="0"/>
              <a:t>% </a:t>
            </a:r>
            <a:r>
              <a:rPr lang="ru-RU" sz="1400" dirty="0" smtClean="0"/>
              <a:t>потребуется на 2,5л воды меньше.</a:t>
            </a:r>
            <a:endParaRPr lang="de-DE" sz="1400" dirty="0"/>
          </a:p>
          <a:p>
            <a:endParaRPr lang="de-DE" sz="1400" dirty="0"/>
          </a:p>
          <a:p>
            <a:r>
              <a:rPr lang="ru-RU" sz="1400" dirty="0" smtClean="0"/>
              <a:t>Эта разница в 2,5 литра будет учитываться при последующих калибровках</a:t>
            </a:r>
            <a:r>
              <a:rPr lang="de-DE" sz="1400" dirty="0" smtClean="0"/>
              <a:t>.</a:t>
            </a:r>
            <a:endParaRPr lang="de-DE" sz="1400" dirty="0"/>
          </a:p>
        </p:txBody>
      </p:sp>
      <p:pic>
        <p:nvPicPr>
          <p:cNvPr id="5" name="03 Calculation Mix 7,2 English and Russia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399" y="1620000"/>
            <a:ext cx="6773208" cy="552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20928989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lnDef>
    <a:txDef>
      <a:spPr>
        <a:solidFill>
          <a:schemeClr val="bg1"/>
        </a:solidFill>
      </a:spPr>
      <a:bodyPr wrap="square" lIns="0" tIns="0" rIns="0" bIns="0" rtlCol="0">
        <a:spAutoFit/>
      </a:bodyPr>
      <a:lstStyle>
        <a:defPPr>
          <a:defRPr sz="700" dirty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1053</Words>
  <Application>Microsoft Macintosh PowerPoint</Application>
  <PresentationFormat>Произвольный</PresentationFormat>
  <Paragraphs>212</Paragraphs>
  <Slides>16</Slides>
  <Notes>16</Notes>
  <HiddenSlides>0</HiddenSlides>
  <MMClips>5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Default Design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</vt:vector>
  </TitlesOfParts>
  <Company>HYDRONIX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Melany George</dc:creator>
  <cp:lastModifiedBy>user</cp:lastModifiedBy>
  <cp:revision>406</cp:revision>
  <dcterms:created xsi:type="dcterms:W3CDTF">2011-09-28T08:49:46Z</dcterms:created>
  <dcterms:modified xsi:type="dcterms:W3CDTF">2014-03-11T05:33:28Z</dcterms:modified>
</cp:coreProperties>
</file>